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5" r:id="rId1"/>
  </p:sldMasterIdLst>
  <p:notesMasterIdLst>
    <p:notesMasterId r:id="rId64"/>
  </p:notesMasterIdLst>
  <p:sldIdLst>
    <p:sldId id="256" r:id="rId2"/>
    <p:sldId id="34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349" r:id="rId13"/>
    <p:sldId id="269" r:id="rId14"/>
    <p:sldId id="270" r:id="rId15"/>
    <p:sldId id="271" r:id="rId16"/>
    <p:sldId id="272" r:id="rId17"/>
    <p:sldId id="273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5" r:id="rId26"/>
    <p:sldId id="326" r:id="rId27"/>
    <p:sldId id="327" r:id="rId28"/>
    <p:sldId id="328" r:id="rId29"/>
    <p:sldId id="329" r:id="rId30"/>
    <p:sldId id="330" r:id="rId31"/>
    <p:sldId id="295" r:id="rId32"/>
    <p:sldId id="296" r:id="rId33"/>
    <p:sldId id="297" r:id="rId34"/>
    <p:sldId id="333" r:id="rId35"/>
    <p:sldId id="335" r:id="rId36"/>
    <p:sldId id="337" r:id="rId37"/>
    <p:sldId id="338" r:id="rId38"/>
    <p:sldId id="339" r:id="rId39"/>
    <p:sldId id="340" r:id="rId40"/>
    <p:sldId id="342" r:id="rId41"/>
    <p:sldId id="343" r:id="rId42"/>
    <p:sldId id="341" r:id="rId43"/>
    <p:sldId id="344" r:id="rId44"/>
    <p:sldId id="345" r:id="rId45"/>
    <p:sldId id="346" r:id="rId46"/>
    <p:sldId id="347" r:id="rId47"/>
    <p:sldId id="298" r:id="rId48"/>
    <p:sldId id="299" r:id="rId49"/>
    <p:sldId id="300" r:id="rId50"/>
    <p:sldId id="301" r:id="rId51"/>
    <p:sldId id="302" r:id="rId52"/>
    <p:sldId id="331" r:id="rId53"/>
    <p:sldId id="304" r:id="rId54"/>
    <p:sldId id="305" r:id="rId55"/>
    <p:sldId id="306" r:id="rId56"/>
    <p:sldId id="308" r:id="rId57"/>
    <p:sldId id="309" r:id="rId58"/>
    <p:sldId id="311" r:id="rId59"/>
    <p:sldId id="312" r:id="rId60"/>
    <p:sldId id="332" r:id="rId61"/>
    <p:sldId id="314" r:id="rId62"/>
    <p:sldId id="315" r:id="rId63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F40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9"/>
    <p:restoredTop sz="93566"/>
  </p:normalViewPr>
  <p:slideViewPr>
    <p:cSldViewPr snapToGrid="0" snapToObjects="1">
      <p:cViewPr varScale="1">
        <p:scale>
          <a:sx n="51" d="100"/>
          <a:sy n="51" d="100"/>
        </p:scale>
        <p:origin x="924" y="84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lvl="1">
              <a:spcBef>
                <a:spcPts val="0"/>
              </a:spcBef>
            </a:pPr>
            <a:endParaRPr/>
          </a:p>
          <a:p>
            <a:pPr lvl="2">
              <a:spcBef>
                <a:spcPts val="0"/>
              </a:spcBef>
            </a:pPr>
            <a:endParaRPr/>
          </a:p>
          <a:p>
            <a:pPr lvl="3">
              <a:spcBef>
                <a:spcPts val="0"/>
              </a:spcBef>
            </a:pPr>
            <a:endParaRPr/>
          </a:p>
          <a:p>
            <a:pPr lvl="4">
              <a:spcBef>
                <a:spcPts val="0"/>
              </a:spcBef>
            </a:pPr>
            <a:endParaRPr/>
          </a:p>
          <a:p>
            <a:pPr lvl="5">
              <a:spcBef>
                <a:spcPts val="0"/>
              </a:spcBef>
            </a:pPr>
            <a:endParaRPr/>
          </a:p>
          <a:p>
            <a:pPr lvl="6">
              <a:spcBef>
                <a:spcPts val="0"/>
              </a:spcBef>
            </a:pPr>
            <a:endParaRPr/>
          </a:p>
          <a:p>
            <a:pPr lvl="7">
              <a:spcBef>
                <a:spcPts val="0"/>
              </a:spcBef>
            </a:pPr>
            <a:endParaRPr/>
          </a:p>
          <a:p>
            <a:pPr lvl="8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032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dk2"/>
                </a:solidFill>
              </a:rPr>
              <a:t>Note from Chuck.  If you are using these materials, you can remove the UM logo and replace it with your own, but please retain the CC-BY logo on the first page as well </a:t>
            </a:r>
            <a:r>
              <a:rPr lang="en-US">
                <a:solidFill>
                  <a:schemeClr val="dk2"/>
                </a:solidFill>
              </a:rPr>
              <a:t>as the</a:t>
            </a:r>
            <a:r>
              <a:rPr lang="en-US" baseline="0">
                <a:solidFill>
                  <a:schemeClr val="dk2"/>
                </a:solidFill>
              </a:rPr>
              <a:t> acknowledgement page(s) at the end</a:t>
            </a:r>
            <a:r>
              <a:rPr lang="en-US">
                <a:solidFill>
                  <a:schemeClr val="dk2"/>
                </a:solidFill>
              </a:rPr>
              <a:t>.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90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93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698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957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8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979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77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1174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856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087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9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579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1480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8186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8133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2991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6868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032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838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94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561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22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324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901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847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619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93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222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882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262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224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047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81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7928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875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381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447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272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4" name="Shape 7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0194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8891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193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169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5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35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66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603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281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583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 Titl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 hasCustomPrompt="1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lIns="91425" tIns="0" rIns="91440" bIns="0" anchor="t" anchorCtr="0"/>
          <a:lstStyle>
            <a:lvl1pPr marL="871538" lvl="0" indent="-301625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1pPr>
            <a:lvl2pPr marL="1212850" lvl="1" indent="-303213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2pPr>
            <a:lvl3pPr marL="1439863" lvl="2" indent="-285750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tabLst/>
              <a:defRPr sz="2800">
                <a:solidFill>
                  <a:schemeClr val="bg1"/>
                </a:solidFill>
              </a:defRPr>
            </a:lvl3pPr>
            <a:lvl4pPr marL="1600200" lvl="3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892300" lvl="4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2349500" lvl="5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2806700" lvl="6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3263900" lvl="7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3721100" lvl="8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r>
              <a:rPr lang="en-US" dirty="0"/>
              <a:t>First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1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9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155700" y="833718"/>
            <a:ext cx="13932000" cy="1706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10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marR="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marR="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marR="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marR="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6256000" cy="768096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8357616"/>
            <a:ext cx="16256000" cy="786384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713" r:id="rId2"/>
    <p:sldLayoutId id="2147483716" r:id="rId3"/>
    <p:sldLayoutId id="2147483717" r:id="rId4"/>
    <p:sldLayoutId id="214748371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200" b="0" i="0" u="none" strike="noStrike" cap="none">
          <a:solidFill>
            <a:srgbClr val="FFFF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library/socket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35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Internet_Protocol_Suit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tt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youtube.com/watch?v=x2GylLq59r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ietf.org/html/rfc79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Internet_Protocol_Suit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kitcowan/2103850699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en.wikipedia.org/wiki/Tin_can_telephone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ternet_sock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eb_scrapin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Web_crawler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CP_and_UDP_por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-chuck.com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hyperlink" Target="http://open.umich.ed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List_of_TCP_and_UDP_port_number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Networked Programs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5494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48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Chapter 12</a:t>
            </a:r>
          </a:p>
        </p:txBody>
      </p:sp>
      <p:sp>
        <p:nvSpPr>
          <p:cNvPr id="7" name="Shape 206"/>
          <p:cNvSpPr txBox="1"/>
          <p:nvPr/>
        </p:nvSpPr>
        <p:spPr>
          <a:xfrm>
            <a:off x="2990025" y="6988169"/>
            <a:ext cx="9985799" cy="101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u="none" strike="noStrike" cap="none" dirty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Python for Everybody</a:t>
            </a:r>
          </a:p>
        </p:txBody>
      </p:sp>
      <p:pic>
        <p:nvPicPr>
          <p:cNvPr id="8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0212" y="7346944"/>
            <a:ext cx="1968500" cy="668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Sockets in Python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1155700" y="2905299"/>
            <a:ext cx="13932000" cy="1334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has built-in support for TCP Sockets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1574800" y="3897300"/>
            <a:ext cx="14092799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import socket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socket.socket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socket.AF_INET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, </a:t>
            </a: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socket.SOCK_STREAM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mysock.connect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 ('</a:t>
            </a:r>
            <a:r>
              <a:rPr lang="en-US" sz="3000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data.pr4e.org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',</a:t>
            </a:r>
            <a:r>
              <a:rPr lang="en-US" sz="30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80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)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3212625" y="7430175"/>
            <a:ext cx="89639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http://docs.python.org/library/socket.html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117850" y="6388100"/>
            <a:ext cx="1079400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8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10909300" y="6388100"/>
            <a:ext cx="9761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8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Port</a:t>
            </a:r>
          </a:p>
        </p:txBody>
      </p:sp>
      <p:cxnSp>
        <p:nvCxnSpPr>
          <p:cNvPr id="416" name="Shape 416"/>
          <p:cNvCxnSpPr/>
          <p:nvPr/>
        </p:nvCxnSpPr>
        <p:spPr>
          <a:xfrm flipH="1">
            <a:off x="4404840" y="5653200"/>
            <a:ext cx="2089198" cy="991985"/>
          </a:xfrm>
          <a:prstGeom prst="straightConnector1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17" name="Shape 417"/>
          <p:cNvCxnSpPr/>
          <p:nvPr/>
        </p:nvCxnSpPr>
        <p:spPr>
          <a:xfrm>
            <a:off x="9714530" y="5647015"/>
            <a:ext cx="988949" cy="998170"/>
          </a:xfrm>
          <a:prstGeom prst="straightConnector1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1607800" y="4254500"/>
            <a:ext cx="45578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4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http://xkcd.com/353/</a:t>
            </a: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7701" y="801611"/>
            <a:ext cx="6115050" cy="752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Application Protocols</a:t>
            </a:r>
          </a:p>
        </p:txBody>
      </p:sp>
    </p:spTree>
    <p:extLst>
      <p:ext uri="{BB962C8B-B14F-4D97-AF65-F5344CB8AC3E}">
        <p14:creationId xmlns:p14="http://schemas.microsoft.com/office/powerpoint/2010/main" val="121642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 Protocol </a:t>
            </a:r>
          </a:p>
        </p:txBody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4930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Since TCP (and Python) gives us a reliable </a:t>
            </a:r>
            <a:r>
              <a:rPr lang="en-US" sz="3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what 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 we want to do with the </a:t>
            </a:r>
            <a:r>
              <a:rPr lang="en-US" sz="3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  What problem do we want to solve?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 Protocols</a:t>
            </a: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Mail</a:t>
            </a: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World Wide Web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806700"/>
            <a:ext cx="6007100" cy="46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9613900" y="3390900"/>
            <a:ext cx="5410200" cy="6730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934325" y="7610950"/>
            <a:ext cx="8152200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Source: </a:t>
            </a:r>
            <a:r>
              <a:rPr lang="en-US" sz="24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r>
              <a:rPr lang="en-US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- Hypertext Trans</a:t>
            </a:r>
            <a:r>
              <a:rPr lang="en-US" sz="66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dominant Application Layer Protocol on the Internet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Invented for the Web - to Retrieve HTML,  Images, Documents, 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etc.</a:t>
            </a:r>
            <a:endParaRPr lang="en-US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Extended to be data in addition to documents - RSS, Web Services, 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etc.  Basic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Concept - Make a Connection - Request a document - Retrieve the Document - Close the Connection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4773597" y="7473950"/>
            <a:ext cx="73689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http://en.wikipedia.org/wiki/Http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4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body" idx="4294967295"/>
          </p:nvPr>
        </p:nvSpPr>
        <p:spPr>
          <a:xfrm>
            <a:off x="1155800" y="2539899"/>
            <a:ext cx="13931900" cy="402107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</a:t>
            </a:r>
            <a:r>
              <a:rPr lang="en-US" sz="4700" u="none" strike="noStrike" cap="none" dirty="0" err="1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</a:t>
            </a:r>
            <a:r>
              <a:rPr lang="en-US" sz="47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yper</a:t>
            </a:r>
            <a:r>
              <a:rPr lang="en-US" sz="4700" u="none" strike="noStrike" cap="none" dirty="0" err="1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en-US" sz="47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ext</a:t>
            </a:r>
            <a:r>
              <a:rPr lang="en-US" sz="47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47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rans</a:t>
            </a:r>
            <a:r>
              <a:rPr lang="en-US" sz="47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47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</a:t>
            </a:r>
            <a:r>
              <a:rPr lang="en-US" sz="47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rotocol is the set of rules to allow browsers to retrieve web documents from servers over the Internet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1987654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74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is a Protocol?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95504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set of rules that all parties follow so we can predict each other</a:t>
            </a:r>
            <a:r>
              <a:rPr lang="en-US" sz="34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’</a:t>
            </a:r>
            <a:r>
              <a:rPr lang="en-US" sz="34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 behavior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not bump into each other</a:t>
            </a:r>
          </a:p>
          <a:p>
            <a:pPr marL="927100" marR="0" lvl="1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Tx/>
              <a:buChar char="-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 two-way roads in USA, drive on the right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 side of the road</a:t>
            </a:r>
          </a:p>
          <a:p>
            <a:pPr marL="927100" marR="0" lvl="1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Tx/>
              <a:buChar char="-"/>
            </a:pP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 two-way roads in the UK, drive on the left</a:t>
            </a:r>
            <a:r>
              <a:rPr lang="en-US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en-US" sz="3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 side of the road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7311" y="2413000"/>
            <a:ext cx="4065586" cy="25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12550" y="5549900"/>
            <a:ext cx="4070350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3178175" y="1879600"/>
            <a:ext cx="9167700" cy="64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600" b="0" i="0" u="none" strike="noStrike" cap="none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http://</a:t>
            </a:r>
            <a:r>
              <a:rPr lang="en-US" sz="3600" b="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600" b="0" i="0" u="none" strike="noStrike" cap="none">
                <a:solidFill>
                  <a:srgbClr val="FF7F00"/>
                </a:solidFill>
                <a:latin typeface="Courier"/>
                <a:ea typeface="Courier New"/>
                <a:cs typeface="Courier"/>
                <a:sym typeface="Courier New"/>
              </a:rPr>
              <a:t>/page1.htm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3091637" y="2895600"/>
            <a:ext cx="17223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protocol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6805611" y="2895600"/>
            <a:ext cx="92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9825800" y="2895600"/>
            <a:ext cx="241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document</a:t>
            </a: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8618" y="4194074"/>
            <a:ext cx="3736182" cy="34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1995150" y="6191250"/>
            <a:ext cx="3244850" cy="1143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Robert Cailliau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CERN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465598" y="5835650"/>
            <a:ext cx="9559500" cy="609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5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http://www.youtube.com/watch?v=x2GylLq59rI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659712" y="6813348"/>
            <a:ext cx="221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1:17 - 2:19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FFD966"/>
                </a:solidFill>
              </a:rPr>
              <a:t>Getting Data From The Server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>
          <a:xfrm>
            <a:off x="1155700" y="3174666"/>
            <a:ext cx="13932000" cy="4194407"/>
          </a:xfrm>
        </p:spPr>
        <p:txBody>
          <a:bodyPr/>
          <a:lstStyle/>
          <a:p>
            <a:pPr marL="749309">
              <a:defRPr/>
            </a:pPr>
            <a:r>
              <a:rPr lang="en-US" altLang="en-US" sz="3401"/>
              <a:t>Each time the user clicks on an anchor tag with an href= value to switch to a new page, the browser makes a connection to the web server and issues a </a:t>
            </a:r>
            <a:r>
              <a:rPr lang="ja-JP" altLang="en-US" sz="3401">
                <a:latin typeface="Arial" charset="0"/>
              </a:rPr>
              <a:t>“</a:t>
            </a:r>
            <a:r>
              <a:rPr lang="en-US" altLang="ja-JP" sz="3401"/>
              <a:t>GET</a:t>
            </a:r>
            <a:r>
              <a:rPr lang="ja-JP" altLang="en-US" sz="3401">
                <a:latin typeface="Arial" charset="0"/>
              </a:rPr>
              <a:t>”</a:t>
            </a:r>
            <a:r>
              <a:rPr lang="en-US" altLang="ja-JP" sz="3401"/>
              <a:t> request - to GET the content of the page at the specified URL</a:t>
            </a:r>
          </a:p>
          <a:p>
            <a:pPr marL="749309">
              <a:defRPr/>
            </a:pPr>
            <a:r>
              <a:rPr lang="en-US" altLang="en-US" sz="3401"/>
              <a:t>The server returns the HTML document to the browser, which formats and displays the document to the user</a:t>
            </a:r>
          </a:p>
        </p:txBody>
      </p:sp>
    </p:spTree>
    <p:extLst>
      <p:ext uri="{BB962C8B-B14F-4D97-AF65-F5344CB8AC3E}">
        <p14:creationId xmlns:p14="http://schemas.microsoft.com/office/powerpoint/2010/main" val="1287154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22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385373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8" y="905084"/>
            <a:ext cx="8277906" cy="3096919"/>
          </a:xfrm>
        </p:spPr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A Free Book on Network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5137187"/>
            <a:ext cx="7523126" cy="3122806"/>
          </a:xfrm>
        </p:spPr>
        <p:txBody>
          <a:bodyPr/>
          <a:lstStyle/>
          <a:p>
            <a:r>
              <a:rPr lang="en-US" dirty="0"/>
              <a:t>If you find this topic area interesting and/or need more detail</a:t>
            </a:r>
          </a:p>
          <a:p>
            <a:r>
              <a:rPr lang="en-US" dirty="0" err="1"/>
              <a:t>www.net-intro.com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735" y="1297172"/>
            <a:ext cx="4506035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33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3319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904230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175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1754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4346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560060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53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2775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2777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15370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50377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3800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380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3803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33806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6397" name="TextBox 14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141412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1">
                <a:solidFill>
                  <a:srgbClr val="0000FF"/>
                </a:solidFill>
                <a:ea typeface="ＭＳ Ｐゴシック" charset="-128"/>
              </a:rPr>
              <a:t>Browser</a:t>
            </a:r>
            <a:endParaRPr lang="en-US" altLang="en-US" sz="5401"/>
          </a:p>
        </p:txBody>
      </p:sp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1" y="51420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  <a:extLst/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 rot="10800000">
            <a:off x="9194801" y="5446890"/>
            <a:ext cx="1600201" cy="990601"/>
          </a:xfrm>
          <a:prstGeom prst="line">
            <a:avLst/>
          </a:prstGeom>
          <a:noFill/>
          <a:ln w="114300">
            <a:solidFill>
              <a:schemeClr val="bg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4826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  <a:extLst/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4828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FFFF00"/>
                </a:solidFill>
              </a:rPr>
              <a:t>Request</a:t>
            </a:r>
          </a:p>
        </p:txBody>
      </p:sp>
      <p:sp>
        <p:nvSpPr>
          <p:cNvPr id="34829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</a:rPr>
              <a:t>Response</a:t>
            </a:r>
          </a:p>
        </p:txBody>
      </p:sp>
      <p:sp>
        <p:nvSpPr>
          <p:cNvPr id="34832" name="TextBox 19"/>
          <p:cNvSpPr txBox="1">
            <a:spLocks noChangeArrowheads="1"/>
          </p:cNvSpPr>
          <p:nvPr/>
        </p:nvSpPr>
        <p:spPr bwMode="auto">
          <a:xfrm>
            <a:off x="8432707" y="5827891"/>
            <a:ext cx="155523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chemeClr val="bg1"/>
                </a:solidFill>
              </a:rPr>
              <a:t>Parse/</a:t>
            </a:r>
          </a:p>
          <a:p>
            <a:pPr algn="ctr" eaLnBrk="1" hangingPunct="1">
              <a:defRPr/>
            </a:pPr>
            <a:r>
              <a:rPr lang="en-US" altLang="en-US">
                <a:solidFill>
                  <a:schemeClr val="bg1"/>
                </a:solidFill>
              </a:rPr>
              <a:t>Render</a:t>
            </a:r>
          </a:p>
        </p:txBody>
      </p:sp>
      <p:sp>
        <p:nvSpPr>
          <p:cNvPr id="34833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7424" name="TextBox 18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3200">
                <a:solidFill>
                  <a:schemeClr val="bg1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502075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FFD966"/>
                </a:solidFill>
              </a:rPr>
              <a:t>Internet Standards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2590801"/>
            <a:ext cx="7024510" cy="5359401"/>
          </a:xfrm>
        </p:spPr>
        <p:txBody>
          <a:bodyPr/>
          <a:lstStyle/>
          <a:p>
            <a:pPr marL="749309">
              <a:defRPr/>
            </a:pPr>
            <a:r>
              <a:rPr lang="en-US" altLang="en-US" dirty="0"/>
              <a:t>The standards for all of the Internet protocols (inner workings) are developed by an organization</a:t>
            </a:r>
          </a:p>
          <a:p>
            <a:pPr marL="749309">
              <a:defRPr/>
            </a:pPr>
            <a:r>
              <a:rPr lang="en-US" altLang="en-US" dirty="0"/>
              <a:t>Internet Engineering Task Force (IETF)</a:t>
            </a:r>
          </a:p>
          <a:p>
            <a:pPr marL="749309">
              <a:defRPr/>
            </a:pPr>
            <a:r>
              <a:rPr lang="en-US" altLang="en-US" dirty="0" err="1"/>
              <a:t>www.ietf.org</a:t>
            </a:r>
            <a:endParaRPr lang="en-US" altLang="en-US" dirty="0"/>
          </a:p>
          <a:p>
            <a:pPr marL="749309">
              <a:defRPr/>
            </a:pPr>
            <a:r>
              <a:rPr lang="en-US" altLang="en-US" dirty="0"/>
              <a:t>Standards are called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/>
              <a:t>RFCs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altLang="ja-JP" dirty="0"/>
              <a:t> -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/>
              <a:t>Request for Comments</a:t>
            </a:r>
            <a:r>
              <a:rPr lang="ja-JP" altLang="en-US" dirty="0">
                <a:latin typeface="Arial" charset="0"/>
              </a:rPr>
              <a:t>”</a:t>
            </a:r>
            <a:endParaRPr lang="en-US" altLang="en-US" dirty="0"/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8925544" y="7466913"/>
            <a:ext cx="662040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3200">
                <a:solidFill>
                  <a:srgbClr val="FFFF00"/>
                </a:solidFill>
                <a:ea typeface="ＭＳ Ｐゴシック" charset="-128"/>
              </a:rPr>
              <a:t>Source: </a:t>
            </a:r>
            <a:r>
              <a:rPr lang="en-US" altLang="en-US" sz="3200" u="sng">
                <a:solidFill>
                  <a:srgbClr val="FFFF00"/>
                </a:solidFill>
                <a:ea typeface="ＭＳ Ｐゴシック" charset="-128"/>
                <a:hlinkClick r:id="rId3"/>
              </a:rPr>
              <a:t>http://tools.ietf.org/html/rfc791</a:t>
            </a:r>
            <a:r>
              <a:rPr lang="en-US" altLang="en-US" sz="3200">
                <a:solidFill>
                  <a:srgbClr val="FFFF00"/>
                </a:solidFill>
                <a:ea typeface="ＭＳ Ｐゴシック" charset="-128"/>
              </a:rPr>
              <a:t> 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912" y="2794000"/>
            <a:ext cx="6578599" cy="253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445" y="5827891"/>
            <a:ext cx="6587067" cy="123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079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87" y="761261"/>
            <a:ext cx="7597422" cy="69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/>
          </p:cNvSpPr>
          <p:nvPr/>
        </p:nvSpPr>
        <p:spPr bwMode="auto">
          <a:xfrm>
            <a:off x="1770408" y="8239303"/>
            <a:ext cx="11729868" cy="62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  <a:latin typeface="+mj-lt"/>
                <a:ea typeface="ＭＳ Ｐゴシック" charset="-128"/>
              </a:rPr>
              <a:t>http://www.w3.org/Protocols/rfc2616/rfc2616.txt</a:t>
            </a:r>
          </a:p>
        </p:txBody>
      </p:sp>
    </p:spTree>
    <p:extLst>
      <p:ext uri="{BB962C8B-B14F-4D97-AF65-F5344CB8AC3E}">
        <p14:creationId xmlns:p14="http://schemas.microsoft.com/office/powerpoint/2010/main" val="1869892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68" y="778934"/>
            <a:ext cx="13653911" cy="743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51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7401">
                <a:solidFill>
                  <a:srgbClr val="00FF00"/>
                </a:solidFill>
              </a:rPr>
              <a:t>Making an HTTP request</a:t>
            </a:r>
          </a:p>
        </p:txBody>
      </p:sp>
      <p:sp>
        <p:nvSpPr>
          <p:cNvPr id="5529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49309">
              <a:defRPr/>
            </a:pPr>
            <a:r>
              <a:rPr lang="en-US" sz="3401" dirty="0"/>
              <a:t>Connect to the server like </a:t>
            </a:r>
            <a:r>
              <a:rPr lang="en-US" sz="3401" dirty="0" err="1">
                <a:solidFill>
                  <a:srgbClr val="FFFF00"/>
                </a:solidFill>
              </a:rPr>
              <a:t>www.dr-chuck.com</a:t>
            </a:r>
            <a:r>
              <a:rPr lang="en-US" sz="3401" dirty="0"/>
              <a:t>"</a:t>
            </a:r>
          </a:p>
          <a:p>
            <a:pPr marL="749309">
              <a:defRPr/>
            </a:pPr>
            <a:r>
              <a:rPr lang="en-US" sz="3401" dirty="0"/>
              <a:t>Request a document (or the default document)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www.dr-chuck.com</a:t>
            </a:r>
            <a:r>
              <a:rPr lang="en-US" sz="3401" dirty="0">
                <a:solidFill>
                  <a:srgbClr val="00FF00"/>
                </a:solidFill>
              </a:rPr>
              <a:t>/page1.htm HTTP/1.0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www.mlive.com</a:t>
            </a:r>
            <a:r>
              <a:rPr lang="en-US" sz="3401" dirty="0">
                <a:solidFill>
                  <a:srgbClr val="00FF00"/>
                </a:solidFill>
              </a:rPr>
              <a:t>/</a:t>
            </a:r>
            <a:r>
              <a:rPr lang="en-US" sz="3401" dirty="0" err="1">
                <a:solidFill>
                  <a:srgbClr val="00FF00"/>
                </a:solidFill>
              </a:rPr>
              <a:t>ann</a:t>
            </a:r>
            <a:r>
              <a:rPr lang="en-US" sz="3401" dirty="0">
                <a:solidFill>
                  <a:srgbClr val="00FF00"/>
                </a:solidFill>
              </a:rPr>
              <a:t>-arbor/ HTTP/1.0</a:t>
            </a:r>
          </a:p>
          <a:p>
            <a:pPr marL="1638321" lvl="3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www.facebook.com</a:t>
            </a:r>
            <a:r>
              <a:rPr lang="en-US" sz="3401" dirty="0">
                <a:solidFill>
                  <a:srgbClr val="00FF00"/>
                </a:solidFill>
              </a:rPr>
              <a:t> HTTP/1.0</a:t>
            </a:r>
          </a:p>
        </p:txBody>
      </p:sp>
    </p:spTree>
    <p:extLst>
      <p:ext uri="{BB962C8B-B14F-4D97-AF65-F5344CB8AC3E}">
        <p14:creationId xmlns:p14="http://schemas.microsoft.com/office/powerpoint/2010/main" val="6470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13072533" y="1780823"/>
            <a:ext cx="1752601" cy="2819399"/>
          </a:xfrm>
          <a:prstGeom prst="rect">
            <a:avLst/>
          </a:prstGeom>
          <a:solidFill>
            <a:srgbClr val="FFFF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39938" name="Rectangle 1"/>
          <p:cNvSpPr>
            <a:spLocks/>
          </p:cNvSpPr>
          <p:nvPr/>
        </p:nvSpPr>
        <p:spPr bwMode="auto">
          <a:xfrm>
            <a:off x="453373" y="1219448"/>
            <a:ext cx="12877801" cy="689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ＭＳ Ｐゴシック" charset="-128"/>
              </a:rPr>
              <a:t>$</a:t>
            </a:r>
            <a:r>
              <a:rPr lang="en-US" altLang="en-US" sz="2800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 </a:t>
            </a:r>
            <a:r>
              <a:rPr lang="en-US" altLang="en-US" sz="2800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telnet </a:t>
            </a:r>
            <a:r>
              <a:rPr lang="en-US" altLang="en-US" sz="2800" dirty="0" err="1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 80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Trying 74.208.28.177...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Connected to </a:t>
            </a:r>
            <a:r>
              <a:rPr lang="en-US" altLang="en-US" sz="28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www.dr-chuck.com.Escape</a:t>
            </a: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 character is '^]'.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GET http://</a:t>
            </a:r>
            <a:r>
              <a:rPr lang="en-US" altLang="en-US" sz="2800" dirty="0" err="1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/page1.htm HTTP/1.0</a:t>
            </a:r>
          </a:p>
          <a:p>
            <a:pPr eaLnBrk="1" hangingPunct="1">
              <a:defRPr/>
            </a:pPr>
            <a:endParaRPr lang="en-US" altLang="en-US" sz="2800" dirty="0">
              <a:solidFill>
                <a:schemeClr val="tx1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HTTP/1.1 200 OK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Date: Thu, 08 Jan 2015 01:57:52 GMT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Last-Modified: Sun, 19 Jan 2014 14:25:43 GMT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Connection: close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Content-Type: text/html</a:t>
            </a:r>
          </a:p>
          <a:p>
            <a:pPr eaLnBrk="1" hangingPunct="1">
              <a:defRPr/>
            </a:pPr>
            <a:endParaRPr lang="en-US" altLang="en-US" sz="2800" dirty="0">
              <a:solidFill>
                <a:srgbClr val="FF00FF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&lt;h1&gt;The First Page&lt;/h1&gt;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&lt;p&gt;If you like, you can switch to 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the &lt;a </a:t>
            </a:r>
            <a:r>
              <a:rPr lang="en-US" altLang="en-US" sz="2800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href</a:t>
            </a: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="http://</a:t>
            </a:r>
            <a:r>
              <a:rPr lang="en-US" altLang="en-US" sz="2800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/page2.htm"&gt;Second </a:t>
            </a:r>
            <a:b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</a:b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Page&lt;/a&gt;.&lt;/p&gt;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/>
                </a:solidFill>
                <a:latin typeface="Courier" charset="0"/>
                <a:ea typeface="ＭＳ Ｐゴシック" charset="-128"/>
              </a:rPr>
              <a:t>Connection closed by foreign host.</a:t>
            </a:r>
          </a:p>
        </p:txBody>
      </p:sp>
      <p:sp>
        <p:nvSpPr>
          <p:cNvPr id="39939" name="Rectangle 5"/>
          <p:cNvSpPr>
            <a:spLocks/>
          </p:cNvSpPr>
          <p:nvPr/>
        </p:nvSpPr>
        <p:spPr bwMode="auto">
          <a:xfrm>
            <a:off x="12606319" y="4405258"/>
            <a:ext cx="2685029" cy="92333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600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</p:txBody>
      </p:sp>
      <p:sp>
        <p:nvSpPr>
          <p:cNvPr id="39940" name="Rectangle 6"/>
          <p:cNvSpPr>
            <a:spLocks/>
          </p:cNvSpPr>
          <p:nvPr/>
        </p:nvSpPr>
        <p:spPr bwMode="auto">
          <a:xfrm>
            <a:off x="12300145" y="1050514"/>
            <a:ext cx="3297377" cy="80021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</p:txBody>
      </p:sp>
      <p:sp>
        <p:nvSpPr>
          <p:cNvPr id="39941" name="Line 7"/>
          <p:cNvSpPr>
            <a:spLocks noChangeShapeType="1"/>
          </p:cNvSpPr>
          <p:nvPr/>
        </p:nvSpPr>
        <p:spPr bwMode="auto">
          <a:xfrm flipH="1">
            <a:off x="13422489" y="2063045"/>
            <a:ext cx="22578" cy="2065867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2" name="Line 8"/>
          <p:cNvSpPr>
            <a:spLocks noChangeShapeType="1"/>
          </p:cNvSpPr>
          <p:nvPr/>
        </p:nvSpPr>
        <p:spPr bwMode="auto">
          <a:xfrm rot="10800000" flipH="1">
            <a:off x="13938956" y="2085623"/>
            <a:ext cx="22578" cy="2108199"/>
          </a:xfrm>
          <a:prstGeom prst="line">
            <a:avLst/>
          </a:prstGeom>
          <a:noFill/>
          <a:ln w="1143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 rot="10800000" flipH="1">
            <a:off x="14458245" y="2051757"/>
            <a:ext cx="19755" cy="2108199"/>
          </a:xfrm>
          <a:prstGeom prst="line">
            <a:avLst/>
          </a:prstGeom>
          <a:noFill/>
          <a:ln w="114300">
            <a:solidFill>
              <a:srgbClr val="66FFCC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</p:spTree>
    <p:extLst>
      <p:ext uri="{BB962C8B-B14F-4D97-AF65-F5344CB8AC3E}">
        <p14:creationId xmlns:p14="http://schemas.microsoft.com/office/powerpoint/2010/main" val="73803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Transport Control Protocol (TCP)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688263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Built on top of IP (Internet Protocol)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Assumes IP might lose some data - stores and retransmits data if it seems to be lost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Handles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flow control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using a transmit window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Provides a nice reliable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pipe</a:t>
            </a: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501900"/>
            <a:ext cx="6007199" cy="46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9607600" y="3826250"/>
            <a:ext cx="5410200" cy="6731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8686825" y="7562850"/>
            <a:ext cx="7264499" cy="838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Source: </a:t>
            </a:r>
            <a:r>
              <a:rPr lang="en-US" sz="2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r>
              <a:rPr lang="en-US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1509891" y="770467"/>
            <a:ext cx="8243710" cy="2286000"/>
          </a:xfrm>
        </p:spPr>
        <p:txBody>
          <a:bodyPr/>
          <a:lstStyle/>
          <a:p>
            <a:pPr eaLnBrk="1" hangingPunct="1"/>
            <a:r>
              <a:rPr lang="en-US" altLang="en-US" sz="6400" dirty="0">
                <a:solidFill>
                  <a:srgbClr val="1FF6D6"/>
                </a:solidFill>
              </a:rPr>
              <a:t>Accurate Hacking in the Movies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3172178"/>
            <a:ext cx="13236222" cy="3742267"/>
          </a:xfrm>
        </p:spPr>
        <p:txBody>
          <a:bodyPr/>
          <a:lstStyle/>
          <a:p>
            <a:pPr marL="749309">
              <a:defRPr/>
            </a:pPr>
            <a:r>
              <a:rPr lang="en-US" sz="3401" dirty="0"/>
              <a:t>Matrix Reloaded</a:t>
            </a:r>
          </a:p>
          <a:p>
            <a:pPr marL="749309">
              <a:defRPr/>
            </a:pPr>
            <a:r>
              <a:rPr lang="en-US" sz="3401" dirty="0"/>
              <a:t>Bourne Ultimatum</a:t>
            </a:r>
          </a:p>
          <a:p>
            <a:pPr marL="749309">
              <a:defRPr/>
            </a:pPr>
            <a:r>
              <a:rPr lang="en-US" sz="3401" dirty="0"/>
              <a:t>Die Hard 4</a:t>
            </a:r>
          </a:p>
          <a:p>
            <a:pPr marL="749309">
              <a:defRPr/>
            </a:pPr>
            <a:r>
              <a:rPr lang="en-US" sz="3401" dirty="0"/>
              <a:t>...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045" y="5170311"/>
            <a:ext cx="4817534" cy="28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33" y="1069623"/>
            <a:ext cx="4800601" cy="397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5"/>
          <p:cNvSpPr>
            <a:spLocks/>
          </p:cNvSpPr>
          <p:nvPr/>
        </p:nvSpPr>
        <p:spPr bwMode="auto">
          <a:xfrm>
            <a:off x="2568423" y="7177902"/>
            <a:ext cx="52658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http://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nmap.org</a:t>
            </a: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movies.html</a:t>
            </a:r>
            <a:endParaRPr lang="en-US" altLang="en-US" dirty="0">
              <a:solidFill>
                <a:srgbClr val="1FF6D6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569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Let</a:t>
            </a:r>
            <a:r>
              <a:rPr lang="en-US" sz="760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’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 Write a Web Browser!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HTTP Request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479122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HTTP/1.0\r\n\r\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n'.encode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data.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end='')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/>
        </p:nvSpPr>
        <p:spPr>
          <a:xfrm>
            <a:off x="438150" y="1768476"/>
            <a:ext cx="9431337" cy="5643562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HTTP/1.1 200 OK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Date: Sun, 14 Mar 2010 23:52:41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Server: Apache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Last-Modified: Tue, 29 Dec 2009 01:31:22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ETag: "143c1b33-a7-4b395bea"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Accept-Ranges: bytes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Content-Length: 167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Connection: close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Content-Type: text/plain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0" u="none" strike="noStrike" cap="none">
              <a:solidFill>
                <a:srgbClr val="FF00FF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Who is already sick and pale with grief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0566400" y="2971800"/>
            <a:ext cx="5111750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data = </a:t>
            </a:r>
            <a:r>
              <a:rPr lang="en-US" sz="24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4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print(</a:t>
            </a:r>
            <a:r>
              <a:rPr lang="en-US" sz="24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data.</a:t>
            </a:r>
            <a:r>
              <a:rPr lang="en-US" sz="2400" i="0" u="none" strike="noStrike" cap="none" dirty="0" err="1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400" i="0" u="none" strike="noStrike" cap="none" dirty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()</a:t>
            </a: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10158411" y="1959514"/>
            <a:ext cx="3233739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Header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0158411" y="6424179"/>
            <a:ext cx="2963864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Body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About Characters and Strings</a:t>
            </a:r>
            <a:r>
              <a:rPr lang="is-IS" dirty="0">
                <a:solidFill>
                  <a:srgbClr val="FFD966"/>
                </a:solidFill>
              </a:rPr>
              <a:t>…</a:t>
            </a:r>
            <a:endParaRPr lang="en-US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5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808" y="7402940"/>
            <a:ext cx="92015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en.wikipedia.org</a:t>
            </a:r>
            <a:r>
              <a:rPr lang="en-US" sz="2800" dirty="0">
                <a:solidFill>
                  <a:srgbClr val="FFFF00"/>
                </a:solidFill>
              </a:rPr>
              <a:t>/wiki/ASCII</a:t>
            </a:r>
          </a:p>
          <a:p>
            <a:r>
              <a:rPr lang="en-US" sz="2800" dirty="0">
                <a:solidFill>
                  <a:srgbClr val="FFFF00"/>
                </a:solidFill>
              </a:rPr>
              <a:t>http://</a:t>
            </a:r>
            <a:r>
              <a:rPr lang="en-US" sz="2800" dirty="0" err="1">
                <a:solidFill>
                  <a:srgbClr val="FFFF00"/>
                </a:solidFill>
              </a:rPr>
              <a:t>www.catonmat.net</a:t>
            </a:r>
            <a:r>
              <a:rPr lang="en-US" sz="2800" dirty="0">
                <a:solidFill>
                  <a:srgbClr val="FFFF00"/>
                </a:solidFill>
              </a:rPr>
              <a:t>/download/</a:t>
            </a:r>
            <a:r>
              <a:rPr lang="en-US" sz="2800" dirty="0" err="1">
                <a:solidFill>
                  <a:srgbClr val="FFFF00"/>
                </a:solidFill>
              </a:rPr>
              <a:t>ascii</a:t>
            </a:r>
            <a:r>
              <a:rPr lang="en-US" sz="2800" dirty="0">
                <a:solidFill>
                  <a:srgbClr val="FFFF00"/>
                </a:solidFill>
              </a:rPr>
              <a:t>-cheat-</a:t>
            </a:r>
            <a:r>
              <a:rPr lang="en-US" sz="2800" dirty="0" err="1">
                <a:solidFill>
                  <a:srgbClr val="FFFF00"/>
                </a:solidFill>
              </a:rPr>
              <a:t>sheet.png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>
                <a:solidFill>
                  <a:srgbClr val="FFD966"/>
                </a:solidFill>
              </a:rPr>
              <a:t>ASCII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93353" y="2738642"/>
            <a:ext cx="3098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American Standard Code for Information Interchange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0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Representing Simple Strings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690126" cy="6003787"/>
          </a:xfrm>
        </p:spPr>
        <p:txBody>
          <a:bodyPr/>
          <a:lstStyle/>
          <a:p>
            <a:r>
              <a:rPr lang="en-US" dirty="0"/>
              <a:t>Each character is represented by a number between 0 and 256 stored in 8 bits of memory </a:t>
            </a:r>
          </a:p>
          <a:p>
            <a:r>
              <a:rPr lang="en-US" dirty="0"/>
              <a:t>We refer to "8 bits of memory as a </a:t>
            </a:r>
            <a:r>
              <a:rPr lang="en-US" dirty="0">
                <a:solidFill>
                  <a:srgbClr val="00FA00"/>
                </a:solidFill>
              </a:rPr>
              <a:t>"byte" </a:t>
            </a:r>
            <a:r>
              <a:rPr lang="en-US" dirty="0"/>
              <a:t>of memory – (i.e. my disk drive contains 3 Tera</a:t>
            </a:r>
            <a:r>
              <a:rPr lang="en-US" dirty="0">
                <a:solidFill>
                  <a:srgbClr val="00FA00"/>
                </a:solidFill>
              </a:rPr>
              <a:t>bytes</a:t>
            </a:r>
            <a:r>
              <a:rPr lang="en-US" dirty="0"/>
              <a:t> of memory)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FF40FF"/>
                </a:solidFill>
              </a:rPr>
              <a:t>ord</a:t>
            </a:r>
            <a:r>
              <a:rPr lang="en-US" dirty="0">
                <a:solidFill>
                  <a:srgbClr val="FF40FF"/>
                </a:solidFill>
              </a:rPr>
              <a:t>() </a:t>
            </a:r>
            <a:r>
              <a:rPr lang="en-US" dirty="0"/>
              <a:t>function tells us the numeric value of a simple ASCII character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75048" y="3645654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81981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>
                <a:solidFill>
                  <a:srgbClr val="FFD966"/>
                </a:solidFill>
              </a:rPr>
              <a:t>ASCII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7679" y="2703545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6948" y="6321287"/>
            <a:ext cx="4094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In the 1960s and 1970s, we just assumed that one byte was one character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16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95" y="728476"/>
            <a:ext cx="12999076" cy="7353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47464" y="1621166"/>
            <a:ext cx="414248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http://</a:t>
            </a:r>
            <a:r>
              <a:rPr lang="en-US" sz="2800" dirty="0" err="1">
                <a:solidFill>
                  <a:schemeClr val="accent2"/>
                </a:solidFill>
              </a:rPr>
              <a:t>unicode.org</a:t>
            </a:r>
            <a:r>
              <a:rPr lang="en-US" sz="2800" dirty="0">
                <a:solidFill>
                  <a:schemeClr val="accent2"/>
                </a:solidFill>
              </a:rPr>
              <a:t>/charts/</a:t>
            </a:r>
          </a:p>
        </p:txBody>
      </p:sp>
    </p:spTree>
    <p:extLst>
      <p:ext uri="{BB962C8B-B14F-4D97-AF65-F5344CB8AC3E}">
        <p14:creationId xmlns:p14="http://schemas.microsoft.com/office/powerpoint/2010/main" val="1455794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Multi-Byte Characters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363" y="2603500"/>
            <a:ext cx="14577337" cy="5923811"/>
          </a:xfrm>
        </p:spPr>
        <p:txBody>
          <a:bodyPr/>
          <a:lstStyle/>
          <a:p>
            <a:pPr marL="569913" indent="0">
              <a:spcBef>
                <a:spcPts val="1600"/>
              </a:spcBef>
              <a:buNone/>
            </a:pPr>
            <a:r>
              <a:rPr lang="en-US" sz="2800" dirty="0"/>
              <a:t>To represent the wide range of characters computers must handle we represent characters with more than one byte</a:t>
            </a:r>
          </a:p>
          <a:p>
            <a:pPr lvl="1">
              <a:spcBef>
                <a:spcPts val="1600"/>
              </a:spcBef>
            </a:pPr>
            <a:r>
              <a:rPr lang="en-US" sz="2800" dirty="0"/>
              <a:t>UTF-16 – Fixed length - Two bytes</a:t>
            </a:r>
          </a:p>
          <a:p>
            <a:pPr lvl="1">
              <a:spcBef>
                <a:spcPts val="1600"/>
              </a:spcBef>
            </a:pPr>
            <a:r>
              <a:rPr lang="en-US" sz="2800" dirty="0"/>
              <a:t>UTF-32 – Fixed Length - Four Bytes</a:t>
            </a:r>
          </a:p>
          <a:p>
            <a:pPr lvl="1">
              <a:spcBef>
                <a:spcPts val="1600"/>
              </a:spcBef>
            </a:pPr>
            <a:r>
              <a:rPr lang="en-US" sz="2800" dirty="0">
                <a:solidFill>
                  <a:srgbClr val="00FA00"/>
                </a:solidFill>
              </a:rPr>
              <a:t>UTF-8</a:t>
            </a:r>
            <a:r>
              <a:rPr lang="en-US" sz="2800" dirty="0"/>
              <a:t> – 1-4 bytes</a:t>
            </a:r>
          </a:p>
          <a:p>
            <a:pPr marL="1154113" lvl="2" indent="0">
              <a:spcBef>
                <a:spcPts val="1600"/>
              </a:spcBef>
              <a:buNone/>
            </a:pPr>
            <a:r>
              <a:rPr lang="en-US" dirty="0"/>
              <a:t>-  Upwards compatible with ASCII</a:t>
            </a:r>
          </a:p>
          <a:p>
            <a:pPr marL="1154113" lvl="2" indent="0">
              <a:spcBef>
                <a:spcPts val="1600"/>
              </a:spcBef>
              <a:buNone/>
            </a:pPr>
            <a:r>
              <a:rPr lang="en-US" dirty="0"/>
              <a:t>-  Automatic detection between ASCII and UTF-8</a:t>
            </a:r>
          </a:p>
          <a:p>
            <a:pPr marL="1154113" lvl="2" indent="0">
              <a:spcBef>
                <a:spcPts val="1600"/>
              </a:spcBef>
              <a:buNone/>
            </a:pPr>
            <a:r>
              <a:rPr lang="en-US" dirty="0">
                <a:solidFill>
                  <a:srgbClr val="00FA00"/>
                </a:solidFill>
              </a:rPr>
              <a:t>-  UTF-8 is recommended practice for encoding </a:t>
            </a:r>
            <a:br>
              <a:rPr lang="en-US" dirty="0">
                <a:solidFill>
                  <a:srgbClr val="00FA00"/>
                </a:solidFill>
              </a:rPr>
            </a:br>
            <a:r>
              <a:rPr lang="en-US" dirty="0">
                <a:solidFill>
                  <a:srgbClr val="00FA00"/>
                </a:solidFill>
              </a:rPr>
              <a:t>   data to be exchanged between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9361" y="3762995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https://</a:t>
            </a:r>
            <a:r>
              <a:rPr lang="en-US" sz="2400" dirty="0" err="1">
                <a:solidFill>
                  <a:srgbClr val="FFFF00"/>
                </a:solidFill>
              </a:rPr>
              <a:t>en.wikipedia.org</a:t>
            </a:r>
            <a:r>
              <a:rPr lang="en-US" sz="2400" dirty="0">
                <a:solidFill>
                  <a:srgbClr val="FFFF00"/>
                </a:solidFill>
              </a:rPr>
              <a:t>/wiki/UTF-8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032" y="4487293"/>
            <a:ext cx="5519742" cy="32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4419600" y="7689900"/>
            <a:ext cx="1109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http://www.flickr.com/photos/kitcowan/2103850699/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49599" y="1049337"/>
            <a:ext cx="406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0" y="1049337"/>
            <a:ext cx="7467600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788988" y="6779469"/>
            <a:ext cx="970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en.wikipedia.org/wiki/Tin_can_telephone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Two Kinds of Strings in Python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19694" y="2723853"/>
            <a:ext cx="62841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3.5.1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4869" y="2723853"/>
            <a:ext cx="63601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13300" y="7366599"/>
            <a:ext cx="741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FA00"/>
                </a:solidFill>
              </a:rPr>
              <a:t>In Python 3, all strings are Unicode</a:t>
            </a:r>
          </a:p>
        </p:txBody>
      </p:sp>
    </p:spTree>
    <p:extLst>
      <p:ext uri="{BB962C8B-B14F-4D97-AF65-F5344CB8AC3E}">
        <p14:creationId xmlns:p14="http://schemas.microsoft.com/office/powerpoint/2010/main" val="1090407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Python 2 versus Python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40703" y="2734810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3.5.1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&lt;class 'bytes'&gt;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7086" y="2723853"/>
            <a:ext cx="5280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dirty="0" err="1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1992791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Python 3 and Unicode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329081" cy="5702399"/>
          </a:xfrm>
        </p:spPr>
        <p:txBody>
          <a:bodyPr/>
          <a:lstStyle/>
          <a:p>
            <a:r>
              <a:rPr lang="en-US" dirty="0"/>
              <a:t>In Python 3, all strings internally are UNICODE </a:t>
            </a:r>
          </a:p>
          <a:p>
            <a:r>
              <a:rPr lang="en-US" dirty="0"/>
              <a:t>Working with string variables in Python programs and reading data from files usually "just works"</a:t>
            </a:r>
          </a:p>
          <a:p>
            <a:r>
              <a:rPr lang="en-US" dirty="0"/>
              <a:t>When we talk to a network resource using sockets or talk to a database we have to encode and decode data (usually to UTF-8)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64726" y="2723853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3.5.1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&lt;class 'bytes'&gt;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984503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Python Strings to Bytes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699" y="2603500"/>
            <a:ext cx="14856933" cy="5702399"/>
          </a:xfrm>
        </p:spPr>
        <p:txBody>
          <a:bodyPr/>
          <a:lstStyle/>
          <a:p>
            <a:r>
              <a:rPr lang="en-US" dirty="0"/>
              <a:t>When we talk to an external resource like a network socket we send bytes, so we need to encode Python 3 strings into a given character encoding</a:t>
            </a:r>
          </a:p>
          <a:p>
            <a:r>
              <a:rPr lang="en-US" dirty="0"/>
              <a:t>When we read data from an external resource, we must decode it based on the character set so it is properly represented in Python 3 as a string</a:t>
            </a:r>
          </a:p>
        </p:txBody>
      </p:sp>
      <p:sp>
        <p:nvSpPr>
          <p:cNvPr id="4" name="Shape 661"/>
          <p:cNvSpPr txBox="1"/>
          <p:nvPr/>
        </p:nvSpPr>
        <p:spPr>
          <a:xfrm>
            <a:off x="4656942" y="5284578"/>
            <a:ext cx="7447259" cy="32004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800" i="0" u="none" strike="noStrike" cap="none" dirty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8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8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-US" sz="2800" i="0" u="none" strike="noStrike" cap="none" dirty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8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800" i="0" u="none" strike="noStrike" cap="none" dirty="0" err="1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.</a:t>
            </a:r>
            <a:r>
              <a:rPr lang="en-US" sz="2800" i="0" u="none" strike="noStrike" cap="none" dirty="0" err="1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800" i="0" u="none" strike="noStrike" cap="none" dirty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()</a:t>
            </a:r>
            <a:endParaRPr lang="en-US" sz="280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80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-US" sz="28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111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HTTP Request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393201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8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8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8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26343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5825" y="7548248"/>
            <a:ext cx="97594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docs.python.org</a:t>
            </a:r>
            <a:r>
              <a:rPr lang="en-US" sz="2800" dirty="0">
                <a:solidFill>
                  <a:srgbClr val="FFFF00"/>
                </a:solidFill>
              </a:rPr>
              <a:t>/3/library/</a:t>
            </a:r>
            <a:r>
              <a:rPr lang="en-US" sz="2800" dirty="0" err="1">
                <a:solidFill>
                  <a:srgbClr val="FFFF00"/>
                </a:solidFill>
              </a:rPr>
              <a:t>stdtypes.html#bytes.decode</a:t>
            </a:r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docs.python.org</a:t>
            </a:r>
            <a:r>
              <a:rPr lang="en-US" sz="2800" dirty="0">
                <a:solidFill>
                  <a:srgbClr val="FFFF00"/>
                </a:solidFill>
              </a:rPr>
              <a:t>/3/library/</a:t>
            </a:r>
            <a:r>
              <a:rPr lang="en-US" sz="2800" dirty="0" err="1">
                <a:solidFill>
                  <a:srgbClr val="FFFF00"/>
                </a:solidFill>
              </a:rPr>
              <a:t>stdtypes.html#str.encode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1442189"/>
            <a:ext cx="12700000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4308549"/>
            <a:ext cx="12636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12439944" y="1001670"/>
            <a:ext cx="3019796" cy="292175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Network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26135" y="1874273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Socket</a:t>
            </a:r>
          </a:p>
        </p:txBody>
      </p:sp>
      <p:sp>
        <p:nvSpPr>
          <p:cNvPr id="6" name="Rectangle 5"/>
          <p:cNvSpPr/>
          <p:nvPr/>
        </p:nvSpPr>
        <p:spPr>
          <a:xfrm>
            <a:off x="7875932" y="1364434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Bytes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UTF-8</a:t>
            </a:r>
          </a:p>
        </p:txBody>
      </p:sp>
      <p:sp>
        <p:nvSpPr>
          <p:cNvPr id="7" name="Rectangle 6"/>
          <p:cNvSpPr/>
          <p:nvPr/>
        </p:nvSpPr>
        <p:spPr>
          <a:xfrm>
            <a:off x="4380615" y="206056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String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Unicode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7920051" y="274688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Bytes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UTF-8</a:t>
            </a: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6027776" y="2648833"/>
            <a:ext cx="1892275" cy="68631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6" idx="3"/>
          </p:cNvCxnSpPr>
          <p:nvPr/>
        </p:nvCxnSpPr>
        <p:spPr>
          <a:xfrm flipH="1" flipV="1">
            <a:off x="9523094" y="1952706"/>
            <a:ext cx="1603042" cy="50984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5" idx="1"/>
          </p:cNvCxnSpPr>
          <p:nvPr/>
        </p:nvCxnSpPr>
        <p:spPr>
          <a:xfrm flipV="1">
            <a:off x="9567213" y="2462546"/>
            <a:ext cx="1558923" cy="87260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1"/>
            <a:endCxn id="7" idx="3"/>
          </p:cNvCxnSpPr>
          <p:nvPr/>
        </p:nvCxnSpPr>
        <p:spPr>
          <a:xfrm flipH="1">
            <a:off x="6027776" y="1952706"/>
            <a:ext cx="1848156" cy="69612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8823" y="1568276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recv</a:t>
            </a:r>
            <a:r>
              <a:rPr lang="en-US" sz="24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16272" y="144572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decode()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16272" y="320177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encode()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945542" y="3075223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send()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0341" y="4096180"/>
            <a:ext cx="11374449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91011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Making HTTP Easier With urllib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Since HTTP is so common, we have a library that does all the socket work for us and makes web pages look like a file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654280" y="4768850"/>
            <a:ext cx="15462019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30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Using </a:t>
            </a:r>
            <a:r>
              <a:rPr lang="en-US" sz="7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7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in Python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3500717" y="7518350"/>
            <a:ext cx="22511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/>
        </p:nvSpPr>
        <p:spPr>
          <a:xfrm>
            <a:off x="3238500" y="4930775"/>
            <a:ext cx="10239000" cy="2354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Who is already sick and pale with grief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3315950" y="7541537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  <p:sp>
        <p:nvSpPr>
          <p:cNvPr id="9" name="Shape 676"/>
          <p:cNvSpPr txBox="1"/>
          <p:nvPr/>
        </p:nvSpPr>
        <p:spPr>
          <a:xfrm>
            <a:off x="692772" y="1301750"/>
            <a:ext cx="15425467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30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stCxn id="325" idx="3"/>
            <a:endCxn id="326" idx="1"/>
          </p:cNvCxnSpPr>
          <p:nvPr/>
        </p:nvCxnSpPr>
        <p:spPr>
          <a:xfrm>
            <a:off x="5473700" y="6167741"/>
            <a:ext cx="5473700" cy="0"/>
          </a:xfrm>
          <a:prstGeom prst="straightConnector1">
            <a:avLst/>
          </a:prstGeom>
          <a:ln w="635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 Connections /</a:t>
            </a:r>
            <a:r>
              <a:rPr lang="en-US" sz="76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Sockets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685901" y="7642626"/>
            <a:ext cx="95474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http://en.wikipedia.org/wiki/Internet_socket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490475" y="2539900"/>
            <a:ext cx="13369500" cy="2403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 computer networking, an Internet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network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endpoint of a bidirectional </a:t>
            </a: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inter-process 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communication flow across an </a:t>
            </a:r>
            <a:r>
              <a:rPr lang="en-US" sz="36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Protocol-based computer network, such as the </a:t>
            </a:r>
            <a:r>
              <a:rPr lang="en-US" sz="3600" u="none" strike="noStrike" cap="none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Internet.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2062" y="5272756"/>
            <a:ext cx="3600599" cy="1789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7213600" y="5892376"/>
            <a:ext cx="2190900" cy="5507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5000" u="none" strike="noStrike" cap="none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</a:p>
        </p:txBody>
      </p:sp>
      <p:sp>
        <p:nvSpPr>
          <p:cNvPr id="325" name="Shape 325"/>
          <p:cNvSpPr/>
          <p:nvPr/>
        </p:nvSpPr>
        <p:spPr>
          <a:xfrm>
            <a:off x="31877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3900" u="none" strike="noStrike" cap="none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</a:p>
        </p:txBody>
      </p:sp>
      <p:sp>
        <p:nvSpPr>
          <p:cNvPr id="326" name="Shape 326"/>
          <p:cNvSpPr/>
          <p:nvPr/>
        </p:nvSpPr>
        <p:spPr>
          <a:xfrm>
            <a:off x="109474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3900" u="none" strike="noStrike" cap="none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Like a File...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577306" y="2901950"/>
            <a:ext cx="15678693" cy="49481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 =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dict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words =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.split()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for word in words: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    counts[word] =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counts.get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(word, 0) + 1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print(counts)</a:t>
            </a:r>
            <a:endParaRPr lang="en-US" sz="3000" u="none" strike="noStrike" cap="none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93" name="Shape 693"/>
          <p:cNvSpPr txBox="1"/>
          <p:nvPr/>
        </p:nvSpPr>
        <p:spPr>
          <a:xfrm>
            <a:off x="13277502" y="7683600"/>
            <a:ext cx="241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urlwords.py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Reading Web Pages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0165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&lt;p&gt;If you like, you can switch to the &lt;a </a:t>
            </a:r>
            <a:r>
              <a:rPr lang="en-US" sz="3300" i="0" u="none" strike="noStrike" cap="none" dirty="0" err="1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href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="http://</a:t>
            </a:r>
            <a:r>
              <a:rPr lang="en-US" sz="3300" i="0" u="none" strike="noStrike" cap="none" dirty="0" err="1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/page2.htm"&gt;Second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Following Links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).strip())</a:t>
            </a:r>
            <a:endParaRPr lang="en-US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3548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&lt;p&gt;If you like, you can switch to the &lt;a </a:t>
            </a:r>
            <a:r>
              <a:rPr lang="en-US" sz="3300" i="0" u="none" strike="noStrike" cap="none" dirty="0" err="1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href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="</a:t>
            </a:r>
            <a:r>
              <a:rPr lang="en-US" sz="3300" i="0" u="none" strike="noStrike" cap="none" dirty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http://</a:t>
            </a:r>
            <a:r>
              <a:rPr lang="en-US" sz="3300" i="0" u="none" strike="noStrike" cap="none" dirty="0" err="1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300" i="0" u="none" strike="noStrike" cap="none" dirty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/page2.htm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675977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>
            <a:spLocks noGrp="1"/>
          </p:cNvSpPr>
          <p:nvPr>
            <p:ph type="title"/>
          </p:nvPr>
        </p:nvSpPr>
        <p:spPr>
          <a:xfrm>
            <a:off x="769743" y="847164"/>
            <a:ext cx="14775157" cy="169273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72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First Lines of Code </a:t>
            </a:r>
            <a:r>
              <a:rPr lang="en-US" sz="7200" u="none" strike="noStrike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@ </a:t>
            </a:r>
            <a:r>
              <a:rPr lang="en-US" sz="7200" u="none" strike="noStrike" cap="none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en-US" sz="7200" u="none" strike="noStrike" cap="none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2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en-US" sz="7200" u="none" strike="noStrike" cap="none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en-US" sz="72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</a:t>
            </a:r>
            <a:r>
              <a:rPr lang="en-US" sz="7200" u="none" strike="noStrike" cap="none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e?</a:t>
            </a:r>
          </a:p>
        </p:txBody>
      </p:sp>
      <p:sp>
        <p:nvSpPr>
          <p:cNvPr id="5" name="Shape 699"/>
          <p:cNvSpPr txBox="1"/>
          <p:nvPr/>
        </p:nvSpPr>
        <p:spPr>
          <a:xfrm>
            <a:off x="1155700" y="3416199"/>
            <a:ext cx="143892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Parsing HTML </a:t>
            </a:r>
            <a:b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(a.k.a. Web Scraping)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What is Web Scraping?</a:t>
            </a:r>
          </a:p>
        </p:txBody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1155700" y="2866820"/>
            <a:ext cx="13932000" cy="543907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When a program or script pretends to be a browser and retrieves web pages, looks at those web pages, extracts information, and then looks at more web pages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Search engines scrape web pages - we call this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spidering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the web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crawling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3801908" y="7151886"/>
            <a:ext cx="8852999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http://en.wikipedia.org/wiki/Web_scraping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http://en.wikipedia.org/wiki/Web_crawler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Why Scrape?</a:t>
            </a:r>
          </a:p>
        </p:txBody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13932000" cy="503493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Pull data - particularly social data - who links to who?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Get your own data back out of some system that has no 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export capability</a:t>
            </a: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Monitor a site for new information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Spider the web to make a database for a search engine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Scraping Web Pages</a:t>
            </a: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1155700" y="3078464"/>
            <a:ext cx="13932000" cy="52274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There is some controversy about web page scraping and some sites are a bit snippy about it.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Republishing copyrighted information is not allowed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Violating terms of service is not allowed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Easy Way - </a:t>
            </a:r>
            <a:r>
              <a:rPr lang="en-US" sz="78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 Soup</a:t>
            </a:r>
          </a:p>
        </p:txBody>
      </p:sp>
      <p:sp>
        <p:nvSpPr>
          <p:cNvPr id="767" name="Shape 7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You could do string searches the hard way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 use the free software library called </a:t>
            </a:r>
            <a:r>
              <a:rPr lang="en-US" sz="38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BeautifulSoup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from </a:t>
            </a:r>
            <a:r>
              <a:rPr lang="en-US" sz="3800" u="none" strike="noStrike" cap="none" dirty="0" err="1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www.crummy.com</a:t>
            </a:r>
            <a:endParaRPr lang="en-US" sz="3800" u="none" strike="noStrike" cap="none" dirty="0">
              <a:solidFill>
                <a:srgbClr val="FF4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52" y="4595992"/>
            <a:ext cx="8757771" cy="35798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24535" y="8392537"/>
            <a:ext cx="5822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https://</a:t>
            </a:r>
            <a:r>
              <a:rPr lang="en-US" sz="2000" dirty="0" err="1">
                <a:solidFill>
                  <a:srgbClr val="FFFF00"/>
                </a:solidFill>
              </a:rPr>
              <a:t>www.crummy.com</a:t>
            </a:r>
            <a:r>
              <a:rPr lang="en-US" sz="2000" dirty="0">
                <a:solidFill>
                  <a:srgbClr val="FFFF00"/>
                </a:solidFill>
              </a:rPr>
              <a:t>/software/</a:t>
            </a:r>
            <a:r>
              <a:rPr lang="en-US" sz="2000" dirty="0" err="1">
                <a:solidFill>
                  <a:srgbClr val="FFFF00"/>
                </a:solidFill>
              </a:rPr>
              <a:t>BeautifulSoup</a:t>
            </a:r>
            <a:r>
              <a:rPr lang="en-US" sz="2000" dirty="0">
                <a:solidFill>
                  <a:srgbClr val="FFFF00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1709270" y="2795483"/>
            <a:ext cx="13639799" cy="56246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To run this, you can install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https://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pypi.python.org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pypi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/beautifulsoup4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Or download the file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http://www.py4e.com/code3/bs4.zip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and unzip it in the same directory as this file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800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76" name="Shape 776"/>
          <p:cNvSpPr txBox="1"/>
          <p:nvPr/>
        </p:nvSpPr>
        <p:spPr>
          <a:xfrm>
            <a:off x="13428175" y="7518312"/>
            <a:ext cx="241500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r>
              <a:rPr lang="en-US" sz="3600" u="none" strike="noStrike" cap="none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endParaRPr lang="en-US" sz="3600" u="none" strike="noStrike" cap="none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D966"/>
                </a:solidFill>
              </a:rPr>
              <a:t>BeautifulSoup</a:t>
            </a:r>
            <a:r>
              <a:rPr lang="en-US" dirty="0">
                <a:solidFill>
                  <a:srgbClr val="FFD966"/>
                </a:solidFill>
              </a:rPr>
              <a:t> Installation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</a:t>
            </a: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 Numbers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1155700" y="2603501"/>
            <a:ext cx="13932000" cy="41211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</a:t>
            </a:r>
            <a:r>
              <a:rPr lang="en-US" sz="3800" u="none" strike="noStrike" cap="none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an </a:t>
            </a:r>
            <a:r>
              <a:rPr lang="en-US" sz="38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application-specific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 process-specific software communications endpoint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allows multiple networked applications to coexist on the same server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There is a list of well-known TCP port numbers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2373298" y="6927850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en.wikipedia.org/wiki/TCP_and_UDP_port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654281" y="624080"/>
            <a:ext cx="10375670" cy="61116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input('Enter - ')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).read()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soup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(html,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html.parser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Retrieve all of the anchor tags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tags = soup('a')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for tag in tags: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tag.get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', None))</a:t>
            </a:r>
            <a:endParaRPr lang="en-US" sz="3200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4" name="Shape 782"/>
          <p:cNvSpPr txBox="1"/>
          <p:nvPr/>
        </p:nvSpPr>
        <p:spPr>
          <a:xfrm>
            <a:off x="6777575" y="6985824"/>
            <a:ext cx="9069600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Enter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/page1.htm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/page2.htm</a:t>
            </a:r>
          </a:p>
        </p:txBody>
      </p:sp>
    </p:spTree>
    <p:extLst>
      <p:ext uri="{BB962C8B-B14F-4D97-AF65-F5344CB8AC3E}">
        <p14:creationId xmlns:p14="http://schemas.microsoft.com/office/powerpoint/2010/main" val="1217853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2353281" cy="169273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8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Summary</a:t>
            </a:r>
          </a:p>
        </p:txBody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1155700" y="2847579"/>
            <a:ext cx="13932000" cy="545832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The TCP/IP gives us pipes / sockets between applications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 designed application protocols to make use of these pipes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HyperText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Trans</a:t>
            </a:r>
            <a:r>
              <a:rPr lang="en-US" sz="3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 (HTTP) is a simple yet powerful protocol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has good support for sockets, HTTP, and HTML parsing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 idx="4294967295"/>
          </p:nvPr>
        </p:nvSpPr>
        <p:spPr>
          <a:xfrm>
            <a:off x="1462700" y="946150"/>
            <a:ext cx="12469200" cy="8112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00"/>
                </a:solidFill>
              </a:rPr>
              <a:t>Acknowledgements / Contributions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1206100" y="2086575"/>
            <a:ext cx="6797699" cy="5762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FFFFFF"/>
                </a:solidFill>
              </a:rPr>
              <a:t>Thes</a:t>
            </a:r>
            <a:r>
              <a:rPr lang="en-US" sz="1800" dirty="0">
                <a:solidFill>
                  <a:srgbClr val="FFFFFF"/>
                </a:solidFill>
              </a:rPr>
              <a:t> slide are Copyright 2010-  Charles R. Severance (</a:t>
            </a:r>
            <a:r>
              <a:rPr lang="en-US" sz="1800" u="sng" dirty="0">
                <a:solidFill>
                  <a:srgbClr val="FFFF00"/>
                </a:solidFill>
                <a:hlinkClick r:id="rId3"/>
              </a:rPr>
              <a:t>www.dr-chuck.com</a:t>
            </a:r>
            <a:r>
              <a:rPr lang="en-US" sz="1800" dirty="0">
                <a:solidFill>
                  <a:srgbClr val="FFFFFF"/>
                </a:solidFill>
              </a:rPr>
              <a:t>) of the University of Michigan School of Information and </a:t>
            </a:r>
            <a:r>
              <a:rPr lang="en-US" sz="1800" u="sng" dirty="0">
                <a:solidFill>
                  <a:srgbClr val="FFFF00"/>
                </a:solidFill>
                <a:hlinkClick r:id="rId4"/>
              </a:rPr>
              <a:t>open.umich.edu</a:t>
            </a:r>
            <a:r>
              <a:rPr lang="en-US" sz="1800" dirty="0">
                <a:solidFill>
                  <a:srgbClr val="FFFFFF"/>
                </a:solidFill>
              </a:rPr>
              <a:t>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</a:rPr>
              <a:t>Initial Development: Charles Severance, University of Michigan School of Information</a:t>
            </a:r>
          </a:p>
          <a:p>
            <a:pPr lvl="0" rtl="0">
              <a:spcBef>
                <a:spcPts val="0"/>
              </a:spcBef>
              <a:buNone/>
            </a:pPr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Salah-</a:t>
            </a:r>
            <a:r>
              <a:rPr lang="en-US" sz="180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Eddine</a:t>
            </a:r>
            <a:r>
              <a:rPr lang="en-US" sz="18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BENBRAHIM (Contributor)</a:t>
            </a:r>
          </a:p>
          <a:p>
            <a:pPr lvl="0" rtl="0">
              <a:spcBef>
                <a:spcPts val="0"/>
              </a:spcBef>
              <a:buNone/>
            </a:pPr>
            <a:endParaRPr lang="en-US" sz="18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</a:rPr>
              <a:t>… Insert new Contributors here</a:t>
            </a:r>
          </a:p>
        </p:txBody>
      </p:sp>
      <p:pic>
        <p:nvPicPr>
          <p:cNvPr id="798" name="Shape 7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897687" y="1017700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8704400" y="2217051"/>
            <a:ext cx="6797699" cy="5631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...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0848" y="3451225"/>
            <a:ext cx="2755900" cy="1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1955800" y="838200"/>
            <a:ext cx="6667500" cy="7416799"/>
          </a:xfrm>
          <a:prstGeom prst="rect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www.umich.edu</a:t>
            </a:r>
          </a:p>
        </p:txBody>
      </p:sp>
      <p:grpSp>
        <p:nvGrpSpPr>
          <p:cNvPr id="341" name="Shape 341"/>
          <p:cNvGrpSpPr/>
          <p:nvPr/>
        </p:nvGrpSpPr>
        <p:grpSpPr>
          <a:xfrm>
            <a:off x="12898436" y="2736850"/>
            <a:ext cx="2578099" cy="1854200"/>
            <a:chOff x="0" y="0"/>
            <a:chExt cx="2576512" cy="1854200"/>
          </a:xfrm>
        </p:grpSpPr>
        <p:grpSp>
          <p:nvGrpSpPr>
            <p:cNvPr id="342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43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344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name="adj" fmla="val 1490"/>
                  </a:avLst>
                </a:prstGeom>
                <a:solidFill>
                  <a:srgbClr val="FFFFFF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347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0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1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3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w="127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4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w="508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sp>
          <p:nvSpPr>
            <p:cNvPr id="355" name="Shape 355"/>
            <p:cNvSpPr txBox="1"/>
            <p:nvPr/>
          </p:nvSpPr>
          <p:spPr>
            <a:xfrm rot="10800000" flipH="1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w="50800" cap="rnd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Shape 356"/>
          <p:cNvSpPr txBox="1"/>
          <p:nvPr/>
        </p:nvSpPr>
        <p:spPr>
          <a:xfrm>
            <a:off x="2933700" y="1460500"/>
            <a:ext cx="2603499" cy="11811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Incoming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E-Mail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933700" y="30607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Login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2933700" y="47752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Web Server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6426200" y="160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25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87300" y="838200"/>
            <a:ext cx="2717799" cy="1385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2933700" y="6400800"/>
            <a:ext cx="2603499" cy="12700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Personal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Mail Box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6426200" y="30861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426200" y="414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80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426200" y="50673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443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426200" y="63119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109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426200" y="73406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110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077200" y="3911600"/>
            <a:ext cx="2997199" cy="660400"/>
          </a:xfrm>
          <a:prstGeom prst="rect">
            <a:avLst/>
          </a:prstGeom>
          <a:solidFill>
            <a:srgbClr val="000000"/>
          </a:solidFill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74.208.28.177</a:t>
            </a:r>
          </a:p>
        </p:txBody>
      </p:sp>
      <p:cxnSp>
        <p:nvCxnSpPr>
          <p:cNvPr id="368" name="Shape 368"/>
          <p:cNvCxnSpPr>
            <a:stCxn id="362" idx="3"/>
          </p:cNvCxnSpPr>
          <p:nvPr/>
        </p:nvCxnSpPr>
        <p:spPr>
          <a:xfrm flipV="1">
            <a:off x="7696200" y="3414712"/>
            <a:ext cx="5422900" cy="14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9" name="Shape 369"/>
          <p:cNvCxnSpPr>
            <a:endCxn id="359" idx="3"/>
          </p:cNvCxnSpPr>
          <p:nvPr/>
        </p:nvCxnSpPr>
        <p:spPr>
          <a:xfrm flipH="1">
            <a:off x="7696200" y="1547812"/>
            <a:ext cx="4975224" cy="395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grpSp>
        <p:nvGrpSpPr>
          <p:cNvPr id="370" name="Shape 370"/>
          <p:cNvGrpSpPr/>
          <p:nvPr/>
        </p:nvGrpSpPr>
        <p:grpSpPr>
          <a:xfrm>
            <a:off x="12898436" y="4959350"/>
            <a:ext cx="2578099" cy="1854200"/>
            <a:chOff x="0" y="0"/>
            <a:chExt cx="2576512" cy="1854200"/>
          </a:xfrm>
        </p:grpSpPr>
        <p:grpSp>
          <p:nvGrpSpPr>
            <p:cNvPr id="371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72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373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374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name="adj" fmla="val 1490"/>
                    </a:avLst>
                  </a:prstGeom>
                  <a:solidFill>
                    <a:srgbClr val="FFFFFF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6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377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8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9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0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1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2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383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4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w="508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85" name="Shape 385"/>
              <p:cNvSpPr txBox="1"/>
              <p:nvPr/>
            </p:nvSpPr>
            <p:spPr>
              <a:xfrm rot="10800000" flipH="1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86" name="Shape 3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Shape 387"/>
          <p:cNvSpPr txBox="1"/>
          <p:nvPr/>
        </p:nvSpPr>
        <p:spPr>
          <a:xfrm>
            <a:off x="13360400" y="2832100"/>
            <a:ext cx="1701799" cy="10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blah blah blah blah</a:t>
            </a:r>
          </a:p>
        </p:txBody>
      </p:sp>
      <p:cxnSp>
        <p:nvCxnSpPr>
          <p:cNvPr id="388" name="Shape 388"/>
          <p:cNvCxnSpPr>
            <a:stCxn id="364" idx="3"/>
          </p:cNvCxnSpPr>
          <p:nvPr/>
        </p:nvCxnSpPr>
        <p:spPr>
          <a:xfrm>
            <a:off x="7696200" y="5410200"/>
            <a:ext cx="5461000" cy="131761"/>
          </a:xfrm>
          <a:prstGeom prst="straightConnector1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9" name="Shape 389"/>
          <p:cNvCxnSpPr>
            <a:stCxn id="365" idx="3"/>
          </p:cNvCxnSpPr>
          <p:nvPr/>
        </p:nvCxnSpPr>
        <p:spPr>
          <a:xfrm flipV="1">
            <a:off x="7696200" y="5691186"/>
            <a:ext cx="5460999" cy="963614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91" name="Shape 391"/>
          <p:cNvSpPr txBox="1"/>
          <p:nvPr/>
        </p:nvSpPr>
        <p:spPr>
          <a:xfrm>
            <a:off x="7815298" y="8480474"/>
            <a:ext cx="8562900" cy="469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5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Clipart: </a:t>
            </a:r>
            <a:r>
              <a:rPr lang="en-US" sz="2500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2500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www.clker.com</a:t>
            </a:r>
            <a:r>
              <a:rPr lang="en-US" sz="25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/search/</a:t>
            </a:r>
            <a:r>
              <a:rPr lang="en-US" sz="2500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networksym</a:t>
            </a:r>
            <a:r>
              <a:rPr lang="en-US" sz="25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525" y="2322511"/>
            <a:ext cx="13934999" cy="543083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Common TCP Ports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405425" y="7423200"/>
            <a:ext cx="13682099" cy="66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en.wikipedia.org/wiki/List_of_TCP_and_UDP_port_numbers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730250"/>
            <a:ext cx="9576360" cy="7442200"/>
          </a:xfrm>
          <a:prstGeom prst="rect">
            <a:avLst/>
          </a:prstGeom>
        </p:spPr>
      </p:pic>
      <p:sp>
        <p:nvSpPr>
          <p:cNvPr id="404" name="Shape 404"/>
          <p:cNvSpPr txBox="1"/>
          <p:nvPr/>
        </p:nvSpPr>
        <p:spPr>
          <a:xfrm>
            <a:off x="10446310" y="2876550"/>
            <a:ext cx="5318125" cy="285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Sometimes we see the port number in the URL if the web server is running on a </a:t>
            </a:r>
            <a:r>
              <a:rPr lang="en-US" sz="360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non-standard</a:t>
            </a:r>
            <a:r>
              <a:rPr lang="en-US" sz="360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  <a:r>
              <a:rPr lang="en-US" sz="3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port.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381500" y="1879600"/>
            <a:ext cx="1829080" cy="2571750"/>
          </a:xfrm>
          <a:prstGeom prst="straightConnector1">
            <a:avLst/>
          </a:prstGeom>
          <a:ln w="63500">
            <a:solidFill>
              <a:srgbClr val="00F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3312</Words>
  <Application>Microsoft Office PowerPoint</Application>
  <PresentationFormat>Custom</PresentationFormat>
  <Paragraphs>449</Paragraphs>
  <Slides>62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Arial Regular</vt:lpstr>
      <vt:lpstr>Cabin</vt:lpstr>
      <vt:lpstr>Courier</vt:lpstr>
      <vt:lpstr>Courier New</vt:lpstr>
      <vt:lpstr>Gill Sans</vt:lpstr>
      <vt:lpstr>Helvetica Neue</vt:lpstr>
      <vt:lpstr>Title &amp; Subtitle</vt:lpstr>
      <vt:lpstr>Networked Programs</vt:lpstr>
      <vt:lpstr>A Free Book on Network Architecture</vt:lpstr>
      <vt:lpstr>Transport Control Protocol (TCP)</vt:lpstr>
      <vt:lpstr>PowerPoint Presentation</vt:lpstr>
      <vt:lpstr>TCP Connections / Sockets</vt:lpstr>
      <vt:lpstr>TCP Port Numbers</vt:lpstr>
      <vt:lpstr>PowerPoint Presentation</vt:lpstr>
      <vt:lpstr>Common TCP Ports</vt:lpstr>
      <vt:lpstr>PowerPoint Presentation</vt:lpstr>
      <vt:lpstr>Sockets in Python</vt:lpstr>
      <vt:lpstr>PowerPoint Presentation</vt:lpstr>
      <vt:lpstr>Application Protocols</vt:lpstr>
      <vt:lpstr>Application Protocol </vt:lpstr>
      <vt:lpstr>HTTP - Hypertext Transfer Protocol</vt:lpstr>
      <vt:lpstr>HTTP</vt:lpstr>
      <vt:lpstr>What is a Protocol?</vt:lpstr>
      <vt:lpstr>PowerPoint Presentation</vt:lpstr>
      <vt:lpstr>Getting Data From The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 Standards</vt:lpstr>
      <vt:lpstr>PowerPoint Presentation</vt:lpstr>
      <vt:lpstr>PowerPoint Presentation</vt:lpstr>
      <vt:lpstr>Making an HTTP request</vt:lpstr>
      <vt:lpstr>PowerPoint Presentation</vt:lpstr>
      <vt:lpstr>Accurate Hacking in the Movies</vt:lpstr>
      <vt:lpstr>Let’s Write a Web Browser!</vt:lpstr>
      <vt:lpstr>An HTTP Request in Python</vt:lpstr>
      <vt:lpstr>PowerPoint Presentation</vt:lpstr>
      <vt:lpstr>About Characters and Strings…</vt:lpstr>
      <vt:lpstr>ASCII</vt:lpstr>
      <vt:lpstr>Representing Simple Strings</vt:lpstr>
      <vt:lpstr>ASCII</vt:lpstr>
      <vt:lpstr>PowerPoint Presentation</vt:lpstr>
      <vt:lpstr>Multi-Byte Characters</vt:lpstr>
      <vt:lpstr>Two Kinds of Strings in Python</vt:lpstr>
      <vt:lpstr>Python 2 versus Python 3</vt:lpstr>
      <vt:lpstr>Python 3 and Unicode</vt:lpstr>
      <vt:lpstr>Python Strings to Bytes</vt:lpstr>
      <vt:lpstr>An HTTP Request in Python</vt:lpstr>
      <vt:lpstr>PowerPoint Presentation</vt:lpstr>
      <vt:lpstr>PowerPoint Presentation</vt:lpstr>
      <vt:lpstr>Making HTTP Easier With urllib</vt:lpstr>
      <vt:lpstr>Using urllib in Python</vt:lpstr>
      <vt:lpstr>PowerPoint Presentation</vt:lpstr>
      <vt:lpstr>Like a File...</vt:lpstr>
      <vt:lpstr>Reading Web Pages</vt:lpstr>
      <vt:lpstr>Following Links</vt:lpstr>
      <vt:lpstr>The First Lines of Code @ Google?</vt:lpstr>
      <vt:lpstr>Parsing HTML  (a.k.a. Web Scraping)</vt:lpstr>
      <vt:lpstr>What is Web Scraping?</vt:lpstr>
      <vt:lpstr>Why Scrape?</vt:lpstr>
      <vt:lpstr>Scraping Web Pages</vt:lpstr>
      <vt:lpstr>The Easy Way - Beautiful Soup</vt:lpstr>
      <vt:lpstr>BeautifulSoup Installation</vt:lpstr>
      <vt:lpstr>PowerPoint Presentation</vt:lpstr>
      <vt:lpstr>Summary</vt:lpstr>
      <vt:lpstr>Acknowledgements / 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Networked Programs</dc:title>
  <cp:lastModifiedBy>Salah Salah</cp:lastModifiedBy>
  <cp:revision>56</cp:revision>
  <dcterms:modified xsi:type="dcterms:W3CDTF">2018-12-03T18:34:10Z</dcterms:modified>
</cp:coreProperties>
</file>